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78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2969907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426452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225653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128831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2524251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42407FE-BB87-4133-A2DD-AF98C7D78F9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4143013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42407FE-BB87-4133-A2DD-AF98C7D78F91}" type="datetimeFigureOut">
              <a:rPr lang="ru-RU" smtClean="0"/>
              <a:t>27.03.2017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314979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42407FE-BB87-4133-A2DD-AF98C7D78F91}" type="datetimeFigureOut">
              <a:rPr lang="ru-RU" smtClean="0"/>
              <a:t>27.03.2017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2759388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42407FE-BB87-4133-A2DD-AF98C7D78F91}" type="datetimeFigureOut">
              <a:rPr lang="ru-RU" smtClean="0"/>
              <a:t>27.03.2017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3326773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42407FE-BB87-4133-A2DD-AF98C7D78F9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78017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42407FE-BB87-4133-A2DD-AF98C7D78F9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553A2D-A394-4BE1-8542-5CFDCDB33A1B}" type="slidenum">
              <a:rPr lang="ru-RU" smtClean="0"/>
              <a:t>‹#›</a:t>
            </a:fld>
            <a:endParaRPr lang="ru-RU"/>
          </a:p>
        </p:txBody>
      </p:sp>
    </p:spTree>
    <p:extLst>
      <p:ext uri="{BB962C8B-B14F-4D97-AF65-F5344CB8AC3E}">
        <p14:creationId xmlns:p14="http://schemas.microsoft.com/office/powerpoint/2010/main" val="1353188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407FE-BB87-4133-A2DD-AF98C7D78F91}" type="datetimeFigureOut">
              <a:rPr lang="ru-RU" smtClean="0"/>
              <a:t>27.03.2017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53A2D-A394-4BE1-8542-5CFDCDB33A1B}" type="slidenum">
              <a:rPr lang="ru-RU" smtClean="0"/>
              <a:t>‹#›</a:t>
            </a:fld>
            <a:endParaRPr lang="ru-RU"/>
          </a:p>
        </p:txBody>
      </p:sp>
    </p:spTree>
    <p:extLst>
      <p:ext uri="{BB962C8B-B14F-4D97-AF65-F5344CB8AC3E}">
        <p14:creationId xmlns:p14="http://schemas.microsoft.com/office/powerpoint/2010/main" val="1325782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1692" y="328246"/>
            <a:ext cx="11324492" cy="6225422"/>
          </a:xfrm>
          <a:prstGeom prst="rect">
            <a:avLst/>
          </a:prstGeom>
        </p:spPr>
        <p:txBody>
          <a:bodyPr wrap="square">
            <a:spAutoFit/>
          </a:bodyPr>
          <a:lstStyle/>
          <a:p>
            <a:pPr algn="ctr">
              <a:lnSpc>
                <a:spcPct val="107000"/>
              </a:lnSpc>
              <a:spcAft>
                <a:spcPts val="800"/>
              </a:spcAft>
              <a:tabLst>
                <a:tab pos="1544320" algn="l"/>
              </a:tabLst>
            </a:pP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ТЕМА 3. </a:t>
            </a:r>
          </a:p>
          <a:p>
            <a:pPr algn="ctr">
              <a:lnSpc>
                <a:spcPct val="107000"/>
              </a:lnSpc>
              <a:spcAft>
                <a:spcPts val="800"/>
              </a:spcAft>
              <a:tabLst>
                <a:tab pos="1544320" algn="l"/>
              </a:tabLst>
            </a:pPr>
            <a:r>
              <a:rPr lang="ru-RU" sz="3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ПРОЕКТИРОВАНИЕ ОРГАНИЗАЦИОННОЙ СТРУКТУРЫ ТОРГОВОГО ПРЕДПРИЯТИЯ</a:t>
            </a:r>
          </a:p>
          <a:p>
            <a:pPr marL="342900" lvl="0" indent="-342900">
              <a:lnSpc>
                <a:spcPct val="107000"/>
              </a:lnSpc>
              <a:spcAft>
                <a:spcPts val="0"/>
              </a:spcAft>
              <a:buClr>
                <a:srgbClr val="000000"/>
              </a:buClr>
              <a:buSzPts val="1400"/>
              <a:buFont typeface="+mj-lt"/>
              <a:buAutoNum type="arabicPeriod"/>
            </a:pPr>
            <a:r>
              <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Организационно-правовые формы торгового предприятия</a:t>
            </a:r>
          </a:p>
          <a:p>
            <a:pPr marL="342900" lvl="0" indent="-342900" algn="just">
              <a:lnSpc>
                <a:spcPct val="107000"/>
              </a:lnSpc>
              <a:spcAft>
                <a:spcPts val="0"/>
              </a:spcAft>
              <a:buClr>
                <a:srgbClr val="000000"/>
              </a:buClr>
              <a:buSzPts val="1400"/>
              <a:buFont typeface="+mj-lt"/>
              <a:buAutoNum type="arabicPeriod"/>
            </a:pPr>
            <a:r>
              <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Понятие и принципы построения </a:t>
            </a:r>
            <a:r>
              <a:rPr lang="ru-RU" sz="36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оргструктур</a:t>
            </a:r>
            <a:endPar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0"/>
              </a:spcAft>
              <a:buClr>
                <a:srgbClr val="000000"/>
              </a:buClr>
              <a:buSzPts val="1400"/>
              <a:buFont typeface="+mj-lt"/>
              <a:buAutoNum type="arabicPeriod"/>
            </a:pPr>
            <a:r>
              <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Классификация предприятий торговли</a:t>
            </a:r>
          </a:p>
          <a:p>
            <a:pPr marL="342900" lvl="0" indent="-342900" algn="just">
              <a:lnSpc>
                <a:spcPct val="107000"/>
              </a:lnSpc>
              <a:spcAft>
                <a:spcPts val="0"/>
              </a:spcAft>
              <a:buClr>
                <a:srgbClr val="000000"/>
              </a:buClr>
              <a:buSzPts val="1400"/>
              <a:buFont typeface="+mj-lt"/>
              <a:buAutoNum type="arabicPeriod"/>
            </a:pPr>
            <a:r>
              <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Розничные торговые сети, их классификация</a:t>
            </a:r>
          </a:p>
          <a:p>
            <a:pPr marL="342900" lvl="0" indent="-342900" algn="just">
              <a:lnSpc>
                <a:spcPct val="107000"/>
              </a:lnSpc>
              <a:spcAft>
                <a:spcPts val="0"/>
              </a:spcAft>
              <a:buClr>
                <a:srgbClr val="000000"/>
              </a:buClr>
              <a:buSzPts val="1400"/>
              <a:buFont typeface="+mj-lt"/>
              <a:buAutoNum type="arabicPeriod"/>
            </a:pPr>
            <a:r>
              <a:rPr lang="ru-RU" sz="36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Предприятия оптовой торговли, их классификация и характери­стика</a:t>
            </a:r>
          </a:p>
        </p:txBody>
      </p:sp>
    </p:spTree>
    <p:extLst>
      <p:ext uri="{BB962C8B-B14F-4D97-AF65-F5344CB8AC3E}">
        <p14:creationId xmlns:p14="http://schemas.microsoft.com/office/powerpoint/2010/main" val="2451390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4430" y="199348"/>
            <a:ext cx="11090031" cy="4444807"/>
          </a:xfrm>
          <a:prstGeom prst="rect">
            <a:avLst/>
          </a:prstGeom>
        </p:spPr>
        <p:txBody>
          <a:bodyPr wrap="square">
            <a:spAutoFit/>
          </a:bodyPr>
          <a:lstStyle/>
          <a:p>
            <a:pPr marL="342900" indent="-342900" algn="ctr">
              <a:lnSpc>
                <a:spcPct val="107000"/>
              </a:lnSpc>
              <a:spcAft>
                <a:spcPts val="800"/>
              </a:spcAft>
              <a:buAutoNum type="arabicPeriod" startAt="2"/>
            </a:pPr>
            <a:r>
              <a:rPr lang="ru-RU" sz="1400" b="1" dirty="0">
                <a:effectLst/>
                <a:latin typeface="Times New Roman" panose="02020603050405020304" pitchFamily="18" charset="0"/>
                <a:ea typeface="Calibri" panose="020F0502020204030204" pitchFamily="34" charset="0"/>
                <a:cs typeface="Times New Roman" panose="02020603050405020304" pitchFamily="18" charset="0"/>
              </a:rPr>
              <a:t> Понятие и принципы построения </a:t>
            </a:r>
            <a:r>
              <a:rPr lang="ru-RU" sz="1400" b="1" dirty="0" err="1">
                <a:effectLst/>
                <a:latin typeface="Times New Roman" panose="02020603050405020304" pitchFamily="18" charset="0"/>
                <a:ea typeface="Calibri" panose="020F0502020204030204" pitchFamily="34" charset="0"/>
                <a:cs typeface="Times New Roman" panose="02020603050405020304" pitchFamily="18" charset="0"/>
              </a:rPr>
              <a:t>оргструктур</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indent="-228600" algn="ctr">
              <a:lnSpc>
                <a:spcPct val="107000"/>
              </a:lnSpc>
              <a:spcAft>
                <a:spcPts val="800"/>
              </a:spcAft>
              <a:buAutoNum type="arabicPeriod" startAt="2"/>
            </a:pP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Структура организации характеризует ее внутреннее строение и представляет собой совокупность взаимосвязанных звеньев, выполняющих закрепленные за ними функции.</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309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8585" y="282278"/>
            <a:ext cx="11312769" cy="5922712"/>
          </a:xfrm>
          <a:prstGeom prst="rect">
            <a:avLst/>
          </a:prstGeom>
        </p:spPr>
        <p:txBody>
          <a:bodyPr wrap="square">
            <a:spAutoFit/>
          </a:bodyPr>
          <a:lstStyle/>
          <a:p>
            <a:pPr indent="450215" algn="just">
              <a:lnSpc>
                <a:spcPct val="150000"/>
              </a:lnSpc>
              <a:spcAft>
                <a:spcPts val="0"/>
              </a:spcAft>
            </a:pPr>
            <a:r>
              <a:rPr lang="ru-RU" sz="3200" dirty="0">
                <a:effectLst/>
                <a:latin typeface="Times New Roman" panose="02020603050405020304" pitchFamily="18" charset="0"/>
                <a:ea typeface="Calibri" panose="020F0502020204030204" pitchFamily="34" charset="0"/>
                <a:cs typeface="Times New Roman" panose="02020603050405020304" pitchFamily="18" charset="0"/>
              </a:rPr>
              <a:t>По мере укрупнения предприятий торговли и усложнения управленческих функций возникает необходимость в разделении управленческого труда, выделяются блоки, специализирующиеся на планировании, учете, маркетинге, коммерческой деятельности, управлении персоналом, организации торгово-технологических процессов. Каждый функциональный руководитель осуществляет решение задач, находящихся в сфере его компетенции.</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6331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8245" y="319008"/>
            <a:ext cx="11570677" cy="6323911"/>
          </a:xfrm>
          <a:prstGeom prst="rect">
            <a:avLst/>
          </a:prstGeom>
        </p:spPr>
        <p:txBody>
          <a:bodyPr wrap="square">
            <a:spAutoFit/>
          </a:bodyPr>
          <a:lstStyle/>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В </a:t>
            </a: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линейных </a:t>
            </a:r>
            <a:r>
              <a:rPr lang="ru-RU" sz="17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оргструктурах</a:t>
            </a: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все структурные подразделения образуют вертикальную иерархию, каждое структурное звено имеет одного руководителя и несколько подчиненных, подотчетных своему руководителю.</a:t>
            </a:r>
          </a:p>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В основе </a:t>
            </a: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линейно-функциональной структуры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лежит линейный тип организации. Для оказания помощи линейным руководителям в решении специализированных задач создаются функциональные подразделения.</a:t>
            </a:r>
          </a:p>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В </a:t>
            </a:r>
            <a:r>
              <a:rPr lang="ru-RU" sz="17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дивизиональных</a:t>
            </a: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структурах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организация делится на автономные организационные единицы, сформированные по определенному признаку. В качестве группировочного признака могут выступать:</a:t>
            </a:r>
          </a:p>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	 реализуемые товары (товарный ассортимент);</a:t>
            </a:r>
          </a:p>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	 территориальное размещение магазинов и торговых точек;</a:t>
            </a:r>
          </a:p>
          <a:p>
            <a:pPr indent="450215" algn="just">
              <a:lnSpc>
                <a:spcPct val="150000"/>
              </a:lnSpc>
              <a:spcAft>
                <a:spcPts val="0"/>
              </a:spcAft>
            </a:pP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	 обслуживаемый контингент покупателей, формы обслуживания и пр.</a:t>
            </a:r>
          </a:p>
          <a:p>
            <a:pPr indent="450215" algn="just">
              <a:lnSpc>
                <a:spcPct val="150000"/>
              </a:lnSpc>
              <a:spcAft>
                <a:spcPts val="0"/>
              </a:spcAft>
            </a:pP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Проектные структуры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формируются в условиях модернизации бизнес-процессов, диверсификации, при возникновении новых направлений работы. Это временная структура, создаваемая для решения конкретной задачи.</a:t>
            </a:r>
          </a:p>
          <a:p>
            <a:pPr indent="450215" algn="just">
              <a:lnSpc>
                <a:spcPct val="150000"/>
              </a:lnSpc>
              <a:spcAft>
                <a:spcPts val="0"/>
              </a:spcAft>
            </a:pP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Матричную структуру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можно рассматривать как модификацию проектной. Матричные структуры связывают часть подразделений организации, специализация которых востребована в данном проекте. Привлекаемый для работы над проектом персонал подразделений продолжает параллельно работать над решением задач своего подразделения.</a:t>
            </a:r>
          </a:p>
          <a:p>
            <a:pPr indent="446088">
              <a:lnSpc>
                <a:spcPct val="150000"/>
              </a:lnSpc>
            </a:pPr>
            <a:r>
              <a:rPr lang="ru-RU" sz="17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Командные структуры </a:t>
            </a:r>
            <a:r>
              <a:rPr lang="ru-RU" sz="1700" dirty="0">
                <a:effectLst/>
                <a:latin typeface="Times New Roman" panose="02020603050405020304" pitchFamily="18" charset="0"/>
                <a:ea typeface="Calibri" panose="020F0502020204030204" pitchFamily="34" charset="0"/>
                <a:cs typeface="Times New Roman" panose="02020603050405020304" pitchFamily="18" charset="0"/>
              </a:rPr>
              <a:t>предусматривают формирование внутри организации небольших команд, наделенных автономными полномочиями и ответственностью в специализированной области деятельности. </a:t>
            </a:r>
          </a:p>
        </p:txBody>
      </p:sp>
    </p:spTree>
    <p:extLst>
      <p:ext uri="{BB962C8B-B14F-4D97-AF65-F5344CB8AC3E}">
        <p14:creationId xmlns:p14="http://schemas.microsoft.com/office/powerpoint/2010/main" val="1931135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1691" y="151180"/>
            <a:ext cx="11547231" cy="6555641"/>
          </a:xfrm>
          <a:prstGeom prst="rect">
            <a:avLst/>
          </a:prstGeom>
        </p:spPr>
        <p:txBody>
          <a:bodyPr wrap="square">
            <a:spAutoFit/>
          </a:bodyPr>
          <a:lstStyle/>
          <a:p>
            <a:pPr algn="just">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Организационная структура управления (ОСУ) опирается на основные принципы управления:</a:t>
            </a:r>
            <a:endParaRPr lang="ru-RU"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иерархичности уровней управления — каждый нижестоящий уровень контролируется вышестоящим и подчиняется ему;</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целеполагания — ОСУ должна прежде всего отражать цели и задачи организации, а, следовательно, быть подчиненной производству товаров или услуг;</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соответствия — в ОСУ должен реализовываться принцип соответствия полномочий и ответственности работников, с одной стороны, и квалификации, и уровня культуры — с другой (именно с помощью ОСУ реализуется система ответственности и полномочий);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разделения труда — ОСУ должна обеспечить оптимальное разделение труда между органами управления и объемом их полномочий;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ограничения полномочий — полномочия руководителей ограничиваются миссией и целями организации, факторами внешней среды, уровнем культуры, традициями и нормами;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принцип адаптации — ОСУ должна быть достаточно гибкой и реагировать на внешние и внутренние изменения; ОСУ должна быть адекватна социально-культурной среде организации.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8866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45477" y="249286"/>
            <a:ext cx="11359661" cy="6410537"/>
          </a:xfrm>
          <a:prstGeom prst="rect">
            <a:avLst/>
          </a:prstGeom>
        </p:spPr>
        <p:txBody>
          <a:bodyPr wrap="square">
            <a:spAutoFit/>
          </a:bodyPr>
          <a:lstStyle/>
          <a:p>
            <a:pPr marL="342900" indent="-342900" algn="ctr">
              <a:lnSpc>
                <a:spcPct val="107000"/>
              </a:lnSpc>
              <a:spcAft>
                <a:spcPts val="800"/>
              </a:spcAft>
              <a:buAutoNum type="arabicPeriod" startAt="3"/>
            </a:pPr>
            <a:r>
              <a:rPr lang="ru-RU" sz="1400" b="1" dirty="0">
                <a:latin typeface="Times New Roman" panose="02020603050405020304" pitchFamily="18" charset="0"/>
                <a:ea typeface="Calibri" panose="020F0502020204030204" pitchFamily="34" charset="0"/>
                <a:cs typeface="Times New Roman" panose="02020603050405020304" pitchFamily="18" charset="0"/>
              </a:rPr>
              <a:t>Классификация предприятий торговли</a:t>
            </a:r>
          </a:p>
          <a:p>
            <a:pPr algn="ctr">
              <a:lnSpc>
                <a:spcPct val="107000"/>
              </a:lnSpc>
              <a:spcAft>
                <a:spcPts val="800"/>
              </a:spcAft>
            </a:pP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Согласно Национальному стандарту РФ ГОСТ Р 51773 2009 «Услуги торговли. Классификация предприятий торговли» предприятия торговли подразделяют на классификационные группы в зависимости от различных признаков, в том числе:</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формам собственности;</a:t>
            </a:r>
          </a:p>
          <a:p>
            <a:pPr indent="450215" algn="just">
              <a:lnSpc>
                <a:spcPct val="150000"/>
              </a:lnSpc>
            </a:pPr>
            <a:r>
              <a:rPr lang="ru-RU" sz="2200" dirty="0">
                <a:latin typeface="Times New Roman" panose="02020603050405020304" pitchFamily="18" charset="0"/>
                <a:ea typeface="Calibri" panose="020F0502020204030204" pitchFamily="34" charset="0"/>
                <a:cs typeface="Times New Roman" panose="02020603050405020304" pitchFamily="18" charset="0"/>
              </a:rPr>
              <a:t>■	 по видам торговли;</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специализации торговой деятельности;</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способу организации торговой деятельности;</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виду торгового объекта;</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формам торгового обслуживания покупателей;</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условиям реализации товаров;</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200" dirty="0">
                <a:latin typeface="Times New Roman" panose="02020603050405020304" pitchFamily="18" charset="0"/>
                <a:ea typeface="Calibri" panose="020F0502020204030204" pitchFamily="34" charset="0"/>
                <a:cs typeface="Times New Roman" panose="02020603050405020304" pitchFamily="18" charset="0"/>
              </a:rPr>
              <a:t>■	 по типам предприятий торговли.</a:t>
            </a:r>
            <a:endParaRPr lang="ru-RU" sz="2200" dirty="0"/>
          </a:p>
        </p:txBody>
      </p:sp>
    </p:spTree>
    <p:extLst>
      <p:ext uri="{BB962C8B-B14F-4D97-AF65-F5344CB8AC3E}">
        <p14:creationId xmlns:p14="http://schemas.microsoft.com/office/powerpoint/2010/main" val="1345702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6861" y="251211"/>
            <a:ext cx="11301046" cy="6077754"/>
          </a:xfrm>
          <a:prstGeom prst="rect">
            <a:avLst/>
          </a:prstGeom>
        </p:spPr>
        <p:txBody>
          <a:bodyPr wrap="square">
            <a:spAutoFit/>
          </a:bodyPr>
          <a:lstStyle/>
          <a:p>
            <a:pPr indent="450215" algn="just">
              <a:lnSpc>
                <a:spcPct val="150000"/>
              </a:lnSpc>
              <a:spcAft>
                <a:spcPts val="0"/>
              </a:spcAft>
            </a:pPr>
            <a:r>
              <a:rPr lang="ru-RU" sz="4400" dirty="0">
                <a:effectLst/>
                <a:latin typeface="Times New Roman" panose="02020603050405020304" pitchFamily="18" charset="0"/>
                <a:ea typeface="Calibri" panose="020F0502020204030204" pitchFamily="34" charset="0"/>
                <a:cs typeface="Times New Roman" panose="02020603050405020304" pitchFamily="18" charset="0"/>
              </a:rPr>
              <a:t>Классификация предприятий торговли» регламентирует типы предприятий торговли в зависимости от размеров площадей торговых объектов, ассортимента предлагаемых к продаже товаров и форм торгового обслуживания покупателей.</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0040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86154" y="337701"/>
            <a:ext cx="11054861" cy="5047536"/>
          </a:xfrm>
          <a:prstGeom prst="rect">
            <a:avLst/>
          </a:prstGeom>
        </p:spPr>
        <p:txBody>
          <a:bodyPr wrap="square">
            <a:spAutoFit/>
          </a:bodyPr>
          <a:lstStyle/>
          <a:p>
            <a:pPr algn="ctr"/>
            <a:r>
              <a:rPr lang="ru-RU" sz="1400" b="1" dirty="0">
                <a:latin typeface="Times New Roman" panose="02020603050405020304" pitchFamily="18" charset="0"/>
                <a:ea typeface="Calibri" panose="020F0502020204030204" pitchFamily="34" charset="0"/>
              </a:rPr>
              <a:t>4. </a:t>
            </a:r>
            <a:r>
              <a:rPr lang="ru-RU" sz="1400" b="1" dirty="0">
                <a:effectLst/>
                <a:latin typeface="Times New Roman" panose="02020603050405020304" pitchFamily="18" charset="0"/>
                <a:ea typeface="Calibri" panose="020F0502020204030204" pitchFamily="34" charset="0"/>
              </a:rPr>
              <a:t>Розничные торговые сети, их классификация</a:t>
            </a:r>
          </a:p>
          <a:p>
            <a:pPr algn="ctr"/>
            <a:endParaRPr lang="ru-RU" sz="1400" b="1" dirty="0">
              <a:latin typeface="Times New Roman" panose="02020603050405020304" pitchFamily="18" charset="0"/>
              <a:ea typeface="Calibri" panose="020F0502020204030204" pitchFamily="34" charset="0"/>
            </a:endParaRPr>
          </a:p>
          <a:p>
            <a:pPr algn="ctr"/>
            <a:endParaRPr lang="ru-RU" sz="1400" dirty="0">
              <a:effectLst/>
              <a:latin typeface="Times New Roman" panose="02020603050405020304" pitchFamily="18" charset="0"/>
              <a:ea typeface="Calibri" panose="020F0502020204030204" pitchFamily="34" charset="0"/>
            </a:endParaRPr>
          </a:p>
          <a:p>
            <a:endParaRPr lang="ru-RU" sz="4000" dirty="0">
              <a:effectLst/>
              <a:latin typeface="Times New Roman" panose="02020603050405020304" pitchFamily="18" charset="0"/>
              <a:ea typeface="Calibri" panose="020F0502020204030204" pitchFamily="34" charset="0"/>
            </a:endParaRPr>
          </a:p>
          <a:p>
            <a:r>
              <a:rPr lang="ru-RU" sz="4000" dirty="0">
                <a:effectLst/>
                <a:latin typeface="Times New Roman" panose="02020603050405020304" pitchFamily="18" charset="0"/>
                <a:ea typeface="Calibri" panose="020F0502020204030204" pitchFamily="34" charset="0"/>
              </a:rPr>
              <a:t>Сеть магазинов — это два или более торговых заведения, находящихся под общим владением и контролем, продающих товары аналогичного ассортимента, имеющих общую службу закупок и сбыта, а возможно, аналогичное архитектурное оформление.</a:t>
            </a:r>
            <a:endParaRPr lang="ru-RU" sz="4000" dirty="0"/>
          </a:p>
        </p:txBody>
      </p:sp>
    </p:spTree>
    <p:extLst>
      <p:ext uri="{BB962C8B-B14F-4D97-AF65-F5344CB8AC3E}">
        <p14:creationId xmlns:p14="http://schemas.microsoft.com/office/powerpoint/2010/main" val="883946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0308" y="0"/>
            <a:ext cx="11347938" cy="6695872"/>
          </a:xfrm>
          <a:prstGeom prst="rect">
            <a:avLst/>
          </a:prstGeom>
        </p:spPr>
        <p:txBody>
          <a:bodyPr wrap="square">
            <a:spAutoFit/>
          </a:bodyPr>
          <a:lstStyle/>
          <a:p>
            <a:pPr indent="450215" algn="ctr">
              <a:lnSpc>
                <a:spcPct val="150000"/>
              </a:lnSpc>
              <a:spcAft>
                <a:spcPts val="0"/>
              </a:spcAft>
            </a:pPr>
            <a:r>
              <a:rPr lang="ru-RU"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Сетевая торговля имеет следующие преимущества:</a:t>
            </a:r>
            <a:endParaRPr lang="ru-RU"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с учетом территориальных сегментов целевого рынка возможно размещение товара с изменением пространства;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в соответствии с потребительскими предпочтениями возможно изменение ассортимента товаров и формирование привлекательного ассортимента по конкурентоспособным ценам;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размеры сетей позволяют им закупать большие партии товаров, получая при этом максимальные скидки и экономя на транспортных расходах;</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централизация и высокий уровень управления всей коммерческой деятельностью за счет привлечения квалифицированных специалистов позволяют избежать многих недостатков, характерных для отдельного магазина;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возможна диверсификация видов деятельности с учетом повышения эффективности;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снижение затрат на единицу товара за счет экономии на издержках по стимулированию сбыта, закупая рекламу, выгодную для своих магазинов, и относя расходы на большое количество товара;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способность объединить функции оптовой и розничной торговли;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	 сети дают своим магазинам определенную свободу, чтобы те могли с учетом местных потребительских предпочтений успешно вести конкурентную борьбу.</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0097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5139" y="0"/>
            <a:ext cx="11418276" cy="6629957"/>
          </a:xfrm>
          <a:prstGeom prst="rect">
            <a:avLst/>
          </a:prstGeom>
        </p:spPr>
        <p:txBody>
          <a:bodyPr wrap="square">
            <a:spAutoFit/>
          </a:bodyPr>
          <a:lstStyle/>
          <a:p>
            <a:pPr indent="450215" algn="ctr">
              <a:lnSpc>
                <a:spcPct val="150000"/>
              </a:lnSpc>
              <a:spcAft>
                <a:spcPts val="0"/>
              </a:spcAft>
            </a:pPr>
            <a:r>
              <a:rPr lang="ru-RU" sz="2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Основными условиями создания розничных торговых сетей являются:</a:t>
            </a:r>
            <a:endParaRPr lang="ru-RU" sz="2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концентрация аппарата управления сетью в едином центре;</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централизация коммерческой деятельности по закупкам товаров;</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сокращение коммерческих функций в магазинах и передача их менеджерам центра;</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внедрение количественно-стоимостного учета в торговой сети; оснащение магазинов, входящих в сеть, современными контрольно-кассовыми машинами;</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использование методов штрихового кодирования;</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внедрение информационной системы, соответствующей задачам выбранной модели управления.</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2971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3723" y="618655"/>
            <a:ext cx="10609385" cy="6417141"/>
          </a:xfrm>
          <a:prstGeom prst="rect">
            <a:avLst/>
          </a:prstGeom>
        </p:spPr>
        <p:txBody>
          <a:bodyPr wrap="square">
            <a:spAutoFit/>
          </a:bodyPr>
          <a:lstStyle/>
          <a:p>
            <a:pPr indent="450215" algn="just">
              <a:lnSpc>
                <a:spcPct val="150000"/>
              </a:lnSpc>
              <a:spcAft>
                <a:spcPts val="0"/>
              </a:spcAft>
            </a:pPr>
            <a:r>
              <a:rPr lang="ru-RU"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Розничная торговая сеть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это совокупность предприятий розничной торговли и других торговых единиц, размещенных на определенной территории в целях продажи товаров и обслуживания покупателей или находящихся под общим управлением. Это основное организационное и техническое звено, через которое доводятся до потребителя товары и удовлетворяются их потребности в разнообразных товарах народного потребления.</a:t>
            </a:r>
            <a:r>
              <a:rPr lang="ru-RU" sz="2400" b="1"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Это основное организационное и техническое звено, через которое доводятся до потребителя товары и удовлетворяются их потребности в разнообразных товарах народного потребления.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238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0307" y="326630"/>
            <a:ext cx="11441723" cy="5909310"/>
          </a:xfrm>
          <a:prstGeom prst="rect">
            <a:avLst/>
          </a:prstGeom>
        </p:spPr>
        <p:txBody>
          <a:bodyPr wrap="square">
            <a:spAutoFit/>
          </a:bodyPr>
          <a:lstStyle/>
          <a:p>
            <a:pPr indent="450215" algn="just">
              <a:lnSpc>
                <a:spcPct val="150000"/>
              </a:lnSpc>
              <a:spcAft>
                <a:spcPts val="0"/>
              </a:spcAft>
            </a:pPr>
            <a:r>
              <a:rPr lang="ru-RU" sz="3600" b="1" dirty="0">
                <a:effectLst/>
                <a:latin typeface="Times New Roman" panose="02020603050405020304" pitchFamily="18" charset="0"/>
                <a:ea typeface="Calibri" panose="020F0502020204030204" pitchFamily="34" charset="0"/>
                <a:cs typeface="Times New Roman" panose="02020603050405020304" pitchFamily="18" charset="0"/>
              </a:rPr>
              <a:t>Юридическим лицом</a:t>
            </a: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 является организация, кото­рая имеет в собственности, хозяйственном ведении или оперативном управлении обособленное имущество и отве­чает по своим обязательствам этим имуществом; может от своего имени приобретать и осуществлять имущественные и личные неимущественные права, нести обязанности, быть истцом и ответчиком в суде.</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3418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1353" y="312763"/>
            <a:ext cx="11641015" cy="6044283"/>
          </a:xfrm>
          <a:prstGeom prst="rect">
            <a:avLst/>
          </a:prstGeom>
        </p:spPr>
        <p:txBody>
          <a:bodyPr wrap="square">
            <a:spAutoFit/>
          </a:bodyPr>
          <a:lstStyle/>
          <a:p>
            <a:pPr indent="450215" algn="ctr">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Структуру розничной сети характеризуют следующие показатели:</a:t>
            </a:r>
            <a:endParaRPr lang="ru-RU"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соотношение предприятий торговли продовольственными и непродовольственными товарами;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удельный вес стационарной сети в общем количестве торговых предприятий;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удельный вес специализированных магазинов в общем количестве торговых предприятий;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используемые формы продажи и методы обслуживания;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соотношение торговых площадей, используемых для реализации отдельных групп товаров;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соотношение торговой и неторговой площадей магазина;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продолжительность использования торговой площади в течение дня (режим работы);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соотношение обшей площади торгового предприятия, расположенной в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отдельностоящих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встроенных и пристроенных зданиях;</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удельный вес магазинов, обеспеченных холодильным оборудованием, в том числе предприятий, торгующих скоропортящимися товарами;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средний размер торговой площади одного магазина.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5466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534390" y="439387"/>
            <a:ext cx="11103428" cy="6008914"/>
          </a:xfrm>
          <a:prstGeom prst="rect">
            <a:avLst/>
          </a:prstGeom>
        </p:spPr>
      </p:pic>
    </p:spTree>
    <p:extLst>
      <p:ext uri="{BB962C8B-B14F-4D97-AF65-F5344CB8AC3E}">
        <p14:creationId xmlns:p14="http://schemas.microsoft.com/office/powerpoint/2010/main" val="3063689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6861" y="204714"/>
            <a:ext cx="11183816" cy="6506268"/>
          </a:xfrm>
          <a:prstGeom prst="rect">
            <a:avLst/>
          </a:prstGeom>
        </p:spPr>
        <p:txBody>
          <a:bodyPr wrap="square">
            <a:spAutoFit/>
          </a:bodyPr>
          <a:lstStyle/>
          <a:p>
            <a:pPr indent="450215" algn="just">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Павильон</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 это закрытое, оборудованное строение легкой конструкции, имеющее торговый зал и помещение для хранения товарного запаса, рассчитанное на одно или несколько рабочих мест. В отличие от магазинов, он предлагает более узкий ассортимент товаров и меньше удобств при обслуживании покупателей.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Киоск</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 это закрытое, оснащенное торговым оборудованием строение, не имеющее торгового зала и помещений для хранения товаров, рассчитанное на одно рабочее место, на площади которого хранится товарный запас.</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Палатка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 это легковозводимая сборно-разборная конструкция, не имеющая торгового зала и помещений для хранения товаров, рассчитанная на одно или несколько рабочих мест. Товарный запас, рассчитанный на один день торговли, размещается на площади одного или нескольких рабочих мест продавца. Работа палаток чаще всего носит сезонный характер (продажа овощей, фруктов, канцелярских товаров к началу учебного года).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Ларек</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 строение, оснащенное торговым оборудованием, не имеющее торгового зала и помещения для хранения товаров, рассчитанное на одно рабочее место продавца.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9124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323" y="271533"/>
            <a:ext cx="11242431" cy="5582939"/>
          </a:xfrm>
          <a:prstGeom prst="rect">
            <a:avLst/>
          </a:prstGeom>
        </p:spPr>
        <p:txBody>
          <a:bodyPr wrap="square">
            <a:spAutoFit/>
          </a:bodyPr>
          <a:lstStyle/>
          <a:p>
            <a:pPr indent="450215" algn="ctr">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По размерам торгового предприятия, их количеству в сети различают:</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крупные (более 150 м3);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средние (до 150 м3);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мелкие (до 50 м3).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ctr">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По формам интеграции: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горизонтальная: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корпоративная,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добровольная;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вертикальная: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розничные предприятия с изготовителем;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розничные и оптовые предприятия;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смешанная интеграция.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57540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3754" y="94709"/>
            <a:ext cx="11183816" cy="6661375"/>
          </a:xfrm>
          <a:prstGeom prst="rect">
            <a:avLst/>
          </a:prstGeom>
        </p:spPr>
        <p:txBody>
          <a:bodyPr wrap="square">
            <a:spAutoFit/>
          </a:bodyPr>
          <a:lstStyle/>
          <a:p>
            <a:pPr indent="450215" algn="just">
              <a:lnSpc>
                <a:spcPct val="150000"/>
              </a:lnSpc>
              <a:spcAft>
                <a:spcPts val="0"/>
              </a:spcAft>
            </a:pP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Межотраслевые сети могут образовываться путем:</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3200" dirty="0">
                <a:effectLst/>
                <a:latin typeface="Times New Roman" panose="02020603050405020304" pitchFamily="18" charset="0"/>
                <a:ea typeface="Calibri" panose="020F0502020204030204" pitchFamily="34" charset="0"/>
                <a:cs typeface="Times New Roman" panose="02020603050405020304" pitchFamily="18" charset="0"/>
              </a:rPr>
              <a:t> объединения розничных предприятий с изготовителями (фирменная торговля);</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dirty="0">
                <a:effectLst/>
                <a:latin typeface="Times New Roman" panose="02020603050405020304" pitchFamily="18" charset="0"/>
                <a:ea typeface="Calibri" panose="020F0502020204030204" pitchFamily="34" charset="0"/>
                <a:cs typeface="Times New Roman" panose="02020603050405020304" pitchFamily="18" charset="0"/>
              </a:rPr>
              <a:t>■	 объединения розничных и оптовых предприятий (крупные компании-дистрибьюторы создают собственные торговые точки);</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dirty="0">
                <a:effectLst/>
                <a:latin typeface="Times New Roman" panose="02020603050405020304" pitchFamily="18" charset="0"/>
                <a:ea typeface="Calibri" panose="020F0502020204030204" pitchFamily="34" charset="0"/>
                <a:cs typeface="Times New Roman" panose="02020603050405020304" pitchFamily="18" charset="0"/>
              </a:rPr>
              <a:t>■	 диверсификации (образование финансово-промышленных групп и крупных межотраслевых комплексов — концерн «Бабаевский»).</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999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646" y="214479"/>
            <a:ext cx="11371385" cy="5909310"/>
          </a:xfrm>
          <a:prstGeom prst="rect">
            <a:avLst/>
          </a:prstGeom>
        </p:spPr>
        <p:txBody>
          <a:bodyPr wrap="square">
            <a:spAutoFit/>
          </a:bodyPr>
          <a:lstStyle/>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Общенациональные сети могут быть:</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федеральными — развивают магазины в нескольких городах России (например, краснодарская сеть «Магнит»; петербургская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О’Кей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московская «Седьмой континент», «Перекресток», «Карусель», «Линия»; калининградская «Виктория», «Квартал»);</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локальными — работают в масштабах одного города (например, «Молния» в Челябинске,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Бахетле</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в Казани, «Монетка» в Магнитогорске, «Купец» в Екатеринбурге, «В 2 шагах» в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Ростове</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-на-Дону).</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0817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647" y="121675"/>
            <a:ext cx="11312768" cy="6127127"/>
          </a:xfrm>
          <a:prstGeom prst="rect">
            <a:avLst/>
          </a:prstGeom>
        </p:spPr>
        <p:txBody>
          <a:bodyPr wrap="square">
            <a:spAutoFit/>
          </a:bodyPr>
          <a:lstStyle/>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Розничная торговая сеть по ценовой политике объединяет предприятия: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ниже прожиточного минимума — дискаунтер, «стоковые магазины», магазин-склад, продовольственные рынки, мини-</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маркеты</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секонд-хэнд</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комиссионные магазины;</a:t>
            </a:r>
            <a:r>
              <a:rPr lang="ru-RU" sz="2400" dirty="0">
                <a:effectLst/>
                <a:latin typeface="Calibri" panose="020F0502020204030204" pitchFamily="34" charset="0"/>
                <a:ea typeface="Calibri" panose="020F0502020204030204" pitchFamily="34" charset="0"/>
                <a:cs typeface="Times New Roman" panose="02020603050405020304" pitchFamily="18" charset="0"/>
              </a:rPr>
              <a:t> </a:t>
            </a: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соответствующие прожиточному минимуму — рынки, товары повседневного спроса; магазины «Кэш энд Керри»;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превосходящие прожиточный минимум (элитные):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продовольственные магазины — супермаркеты, специализированные магазины, гипермаркеты;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непродовольственные магазины — бутики, магазины-салоны, дисконтные магазины, специализированные магазины или узкоспециализированные.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3796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510639" y="380011"/>
            <a:ext cx="11352810" cy="6068290"/>
          </a:xfrm>
          <a:prstGeom prst="rect">
            <a:avLst/>
          </a:prstGeom>
        </p:spPr>
      </p:pic>
    </p:spTree>
    <p:extLst>
      <p:ext uri="{BB962C8B-B14F-4D97-AF65-F5344CB8AC3E}">
        <p14:creationId xmlns:p14="http://schemas.microsoft.com/office/powerpoint/2010/main" val="16793549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4389" y="0"/>
            <a:ext cx="11032177" cy="6681124"/>
          </a:xfrm>
          <a:prstGeom prst="rect">
            <a:avLst/>
          </a:prstGeom>
        </p:spPr>
        <p:txBody>
          <a:bodyPr wrap="square">
            <a:spAutoFit/>
          </a:bodyPr>
          <a:lstStyle/>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По масштабу и характеру деятельности: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общенациональные (федеральные) предприятия — I уровень. Они формируют каналы товародвижения для крупных производителей продукции и создают условия для выхода на российский рынок зарубежных поставщиков;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межрегиональные предприятия — II уровень. В целях бесперебойного снабжения товарами в связи с географическими особенностями страны эти предприятия осуществляют досрочный завоз товаров в районы Крайнего Севера, Дальнего Востока;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региональные оптовые предприятия закупают товары у оптовых предприятий федерального уровня и у местных товаропроизводителей и доводят их до розничных торговых предприятий, так как наиболее точно определяют зону своего влияния на рынке.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46876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1733" y="249067"/>
            <a:ext cx="11507190" cy="6506268"/>
          </a:xfrm>
          <a:prstGeom prst="rect">
            <a:avLst/>
          </a:prstGeom>
        </p:spPr>
        <p:txBody>
          <a:bodyPr wrap="square">
            <a:spAutoFit/>
          </a:bodyPr>
          <a:lstStyle/>
          <a:p>
            <a:pPr indent="450215" algn="ctr">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По товарной специализации с товаром: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специализированные предприятия осуществляют закупку и продажу товаров одной или нескольких товарных групп, объединенных однородными потребительскими свойствами и назначением. Если оптовое торговое предприятие специализируется на торговле определенным товаром, то его называют дилером, если специализируется на торговле товарами определенного производителя — официальным дилером;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узкоспециализированные предприятия осуществляют закупку и продажу отдельных подгрупп или даже видов товаров;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универсальные оптовые торговые предприятия осуществляют закупку и продажу универсального ассортимента (разные товарные группы товаров);</a:t>
            </a:r>
            <a:r>
              <a:rPr lang="ru-RU" sz="2000" dirty="0">
                <a:effectLst/>
                <a:latin typeface="Calibri" panose="020F0502020204030204" pitchFamily="34" charset="0"/>
                <a:ea typeface="Calibri" panose="020F0502020204030204" pitchFamily="34" charset="0"/>
                <a:cs typeface="Times New Roman" panose="02020603050405020304" pitchFamily="18" charset="0"/>
              </a:rPr>
              <a:t> </a:t>
            </a: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смешанные занимаются реализацией как продовольственных, так и непродовольственных товаров;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комбинированные производят закупку и продажу нескольких товарных групп, которые связаны комплексностью (общим спросом) — товары для сада и огорода.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762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4092" y="452717"/>
            <a:ext cx="11301046" cy="5509200"/>
          </a:xfrm>
          <a:prstGeom prst="rect">
            <a:avLst/>
          </a:prstGeom>
        </p:spPr>
        <p:txBody>
          <a:bodyPr wrap="square">
            <a:spAutoFit/>
          </a:bodyPr>
          <a:lstStyle/>
          <a:p>
            <a:r>
              <a:rPr lang="ru-RU" sz="4400" b="1" dirty="0">
                <a:effectLst/>
                <a:latin typeface="Times New Roman" panose="02020603050405020304" pitchFamily="18" charset="0"/>
                <a:ea typeface="Calibri" panose="020F0502020204030204" pitchFamily="34" charset="0"/>
              </a:rPr>
              <a:t>Коммерческими организациями </a:t>
            </a:r>
            <a:r>
              <a:rPr lang="ru-RU" sz="4400" dirty="0">
                <a:effectLst/>
                <a:latin typeface="Times New Roman" panose="02020603050405020304" pitchFamily="18" charset="0"/>
                <a:ea typeface="Calibri" panose="020F0502020204030204" pitchFamily="34" charset="0"/>
              </a:rPr>
              <a:t>именуются все без исключения юридические лица, преследующие извлечение прибыли в качестве основной цели своей деятельности, - будь то небольшой сельский магазин с одним продавцом, в лице хозяина, либо крупнейшая сеть магазинов рознич­ной торговли (так называемый </a:t>
            </a:r>
            <a:r>
              <a:rPr lang="ru-RU" sz="4400" b="1" dirty="0">
                <a:effectLst/>
                <a:latin typeface="Times New Roman" panose="02020603050405020304" pitchFamily="18" charset="0"/>
                <a:ea typeface="Calibri" panose="020F0502020204030204" pitchFamily="34" charset="0"/>
              </a:rPr>
              <a:t>ритейлер</a:t>
            </a:r>
            <a:r>
              <a:rPr lang="ru-RU" sz="4400" dirty="0">
                <a:effectLst/>
                <a:latin typeface="Times New Roman" panose="02020603050405020304" pitchFamily="18" charset="0"/>
                <a:ea typeface="Calibri" panose="020F0502020204030204" pitchFamily="34" charset="0"/>
              </a:rPr>
              <a:t>).</a:t>
            </a:r>
            <a:endParaRPr lang="ru-RU" sz="4400" dirty="0"/>
          </a:p>
        </p:txBody>
      </p:sp>
    </p:spTree>
    <p:extLst>
      <p:ext uri="{BB962C8B-B14F-4D97-AF65-F5344CB8AC3E}">
        <p14:creationId xmlns:p14="http://schemas.microsoft.com/office/powerpoint/2010/main" val="37952312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2369" y="243007"/>
            <a:ext cx="11207262" cy="6555641"/>
          </a:xfrm>
          <a:prstGeom prst="rect">
            <a:avLst/>
          </a:prstGeom>
        </p:spPr>
        <p:txBody>
          <a:bodyPr wrap="square">
            <a:spAutoFit/>
          </a:bodyPr>
          <a:lstStyle/>
          <a:p>
            <a:pPr indent="450215" algn="just">
              <a:lnSpc>
                <a:spcPct val="150000"/>
              </a:lnSpc>
              <a:spcAft>
                <a:spcPts val="0"/>
              </a:spcAft>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По роли в оптовой торговле и характеру совершаемых операций:</a:t>
            </a:r>
            <a:endParaRPr lang="ru-RU" sz="2800" b="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независимые оптовые торговые предприятия, приобретающие право собственности или право хозяйственного ведения на товар, реализуемый с их участием;</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посреднические организации, не приобретающие вещных прав на товар, а оказывающие услуги по доведению товара от изготовителя до потребителя;</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организации — специальные участники оптового оборота — товарные биржи, оптовые ярмарки, выставки, аукционы, торги, оптовые рынки.</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7223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7537" y="0"/>
            <a:ext cx="11265877" cy="6740307"/>
          </a:xfrm>
          <a:prstGeom prst="rect">
            <a:avLst/>
          </a:prstGeom>
        </p:spPr>
        <p:txBody>
          <a:bodyPr wrap="square">
            <a:spAutoFit/>
          </a:bodyPr>
          <a:lstStyle/>
          <a:p>
            <a:pPr indent="450215" algn="just">
              <a:lnSpc>
                <a:spcPct val="150000"/>
              </a:lnSpc>
              <a:spcAft>
                <a:spcPts val="0"/>
              </a:spcAft>
            </a:pPr>
            <a:r>
              <a:rPr lang="ru-RU" sz="900" i="1"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effectLst/>
                <a:latin typeface="Times New Roman" panose="02020603050405020304" pitchFamily="18" charset="0"/>
                <a:ea typeface="Calibri" panose="020F0502020204030204" pitchFamily="34" charset="0"/>
                <a:cs typeface="Times New Roman" panose="02020603050405020304" pitchFamily="18" charset="0"/>
              </a:rPr>
              <a:t>Юридические лица</a:t>
            </a: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 являющиеся коммерческими организациями, могут создаваться в следующих формах:</a:t>
            </a: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хозяйственные товарищества;</a:t>
            </a: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хозяйственные общества;</a:t>
            </a: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производственные кооперативы (артели);</a:t>
            </a:r>
          </a:p>
          <a:p>
            <a:pPr marL="342900" lvl="0" indent="-342900" algn="just">
              <a:lnSpc>
                <a:spcPct val="150000"/>
              </a:lnSpc>
              <a:spcAft>
                <a:spcPts val="0"/>
              </a:spcAft>
              <a:buClr>
                <a:srgbClr val="000000"/>
              </a:buClr>
              <a:buSzPts val="900"/>
              <a:buFont typeface="Arial" panose="020B0604020202020204" pitchFamily="34" charset="0"/>
              <a:buChar char="■"/>
            </a:pP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государственные и муниципальные унитарные пред­приятия.</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2069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37500"/>
            <a:ext cx="11453446" cy="5632311"/>
          </a:xfrm>
          <a:prstGeom prst="rect">
            <a:avLst/>
          </a:prstGeom>
        </p:spPr>
        <p:txBody>
          <a:bodyPr wrap="square">
            <a:spAutoFit/>
          </a:bodyPr>
          <a:lstStyle/>
          <a:p>
            <a:pPr indent="450215" algn="ctr">
              <a:lnSpc>
                <a:spcPct val="150000"/>
              </a:lnSpc>
              <a:spcAft>
                <a:spcPts val="0"/>
              </a:spcAft>
            </a:pPr>
            <a:r>
              <a:rPr lang="ru-RU"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Хозяйственные товарищества создаются в форме:</a:t>
            </a:r>
          </a:p>
          <a:p>
            <a:pPr marL="342900" lvl="0" indent="-342900" algn="just">
              <a:lnSpc>
                <a:spcPct val="150000"/>
              </a:lnSpc>
              <a:spcAft>
                <a:spcPts val="0"/>
              </a:spcAft>
              <a:buClr>
                <a:srgbClr val="000000"/>
              </a:buClr>
              <a:buSzPts val="900"/>
              <a:buFont typeface="Arial" panose="020B0604020202020204" pitchFamily="34" charset="0"/>
              <a:buChar char="■"/>
            </a:pPr>
            <a:r>
              <a:rPr lang="ru-RU" sz="24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полного товарищества;</a:t>
            </a:r>
          </a:p>
          <a:p>
            <a:pPr marL="342900" lvl="0" indent="-342900" algn="just">
              <a:lnSpc>
                <a:spcPct val="150000"/>
              </a:lnSpc>
              <a:spcAft>
                <a:spcPts val="0"/>
              </a:spcAft>
              <a:buClr>
                <a:srgbClr val="000000"/>
              </a:buClr>
              <a:buSzPts val="900"/>
              <a:buFont typeface="Arial" panose="020B0604020202020204" pitchFamily="34" charset="0"/>
              <a:buChar char="■"/>
            </a:pPr>
            <a:r>
              <a:rPr lang="ru-RU" sz="24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товарищества на вере (коммандитного товарищества).</a:t>
            </a:r>
          </a:p>
          <a:p>
            <a:pPr indent="450215" algn="just">
              <a:lnSpc>
                <a:spcPct val="150000"/>
              </a:lnSpc>
              <a:spcAft>
                <a:spcPts val="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Хозяйственные товарищества в России практически не встречаются. Как правило, торговое предприятие организуется как хозяйственное общество.</a:t>
            </a:r>
          </a:p>
          <a:p>
            <a:pPr indent="450215" algn="ctr">
              <a:lnSpc>
                <a:spcPct val="150000"/>
              </a:lnSpc>
              <a:spcAft>
                <a:spcPts val="0"/>
              </a:spcAft>
            </a:pPr>
            <a:endParaRPr lang="ru-RU"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ctr">
              <a:lnSpc>
                <a:spcPct val="150000"/>
              </a:lnSpc>
              <a:spcAft>
                <a:spcPts val="0"/>
              </a:spcAft>
            </a:pPr>
            <a:r>
              <a:rPr lang="ru-RU"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Хозяйственные общества создаются в форме:</a:t>
            </a:r>
          </a:p>
          <a:p>
            <a:pPr marL="342900" lvl="0" indent="-342900" algn="just">
              <a:lnSpc>
                <a:spcPct val="150000"/>
              </a:lnSpc>
              <a:spcAft>
                <a:spcPts val="0"/>
              </a:spcAft>
              <a:buClr>
                <a:srgbClr val="000000"/>
              </a:buClr>
              <a:buSzPts val="900"/>
              <a:buFont typeface="Arial" panose="020B0604020202020204" pitchFamily="34" charset="0"/>
              <a:buChar char="■"/>
            </a:pPr>
            <a:r>
              <a:rPr lang="ru-RU" sz="24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акционерного общества (закрытого либо открытого);</a:t>
            </a:r>
          </a:p>
          <a:p>
            <a:pPr marL="342900" lvl="0" indent="-342900" algn="just">
              <a:lnSpc>
                <a:spcPct val="150000"/>
              </a:lnSpc>
              <a:spcAft>
                <a:spcPts val="0"/>
              </a:spcAft>
              <a:buClr>
                <a:srgbClr val="000000"/>
              </a:buClr>
              <a:buSzPts val="900"/>
              <a:buFont typeface="Arial" panose="020B0604020202020204" pitchFamily="34" charset="0"/>
              <a:buChar char="■"/>
            </a:pPr>
            <a:r>
              <a:rPr lang="ru-RU" sz="24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общества с ограниченной ответственностью;</a:t>
            </a:r>
          </a:p>
          <a:p>
            <a:pPr marL="342900" lvl="0" indent="-342900" algn="just">
              <a:lnSpc>
                <a:spcPct val="150000"/>
              </a:lnSpc>
              <a:spcAft>
                <a:spcPts val="0"/>
              </a:spcAft>
              <a:buClr>
                <a:srgbClr val="000000"/>
              </a:buClr>
              <a:buSzPts val="900"/>
              <a:buFont typeface="Arial" panose="020B0604020202020204" pitchFamily="34" charset="0"/>
              <a:buChar char="■"/>
            </a:pPr>
            <a:r>
              <a:rPr lang="ru-RU" sz="24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общества с дополнительной ответственностью.</a:t>
            </a:r>
          </a:p>
        </p:txBody>
      </p:sp>
    </p:spTree>
    <p:extLst>
      <p:ext uri="{BB962C8B-B14F-4D97-AF65-F5344CB8AC3E}">
        <p14:creationId xmlns:p14="http://schemas.microsoft.com/office/powerpoint/2010/main" val="89194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62707" y="741475"/>
            <a:ext cx="11242431" cy="4856842"/>
          </a:xfrm>
          <a:prstGeom prst="rect">
            <a:avLst/>
          </a:prstGeom>
        </p:spPr>
        <p:txBody>
          <a:bodyPr wrap="square">
            <a:spAutoFit/>
          </a:bodyPr>
          <a:lstStyle/>
          <a:p>
            <a:pPr indent="450215" algn="just">
              <a:lnSpc>
                <a:spcPct val="150000"/>
              </a:lnSpc>
              <a:spcAft>
                <a:spcPts val="0"/>
              </a:spcAft>
            </a:pPr>
            <a:r>
              <a:rPr lang="ru-RU" sz="30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Открытым акционерным обществом </a:t>
            </a:r>
            <a:r>
              <a:rPr lang="ru-RU" sz="3000" dirty="0">
                <a:latin typeface="Times New Roman" panose="02020603050405020304" pitchFamily="18" charset="0"/>
                <a:ea typeface="Calibri" panose="020F0502020204030204" pitchFamily="34" charset="0"/>
                <a:cs typeface="Times New Roman" panose="02020603050405020304" pitchFamily="18" charset="0"/>
              </a:rPr>
              <a:t>является акционерное общество, участники которого вправе отчуждать принадлежащие им акции без согласия других акционеров.</a:t>
            </a:r>
          </a:p>
          <a:p>
            <a:pPr indent="450215" algn="just">
              <a:lnSpc>
                <a:spcPct val="150000"/>
              </a:lnSpc>
              <a:spcAft>
                <a:spcPts val="0"/>
              </a:spcAft>
            </a:pPr>
            <a:endParaRPr lang="ru-RU" sz="30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0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Закрытым акционерным обществом </a:t>
            </a:r>
            <a:r>
              <a:rPr lang="ru-RU" sz="3000" dirty="0">
                <a:latin typeface="Times New Roman" panose="02020603050405020304" pitchFamily="18" charset="0"/>
                <a:ea typeface="Calibri" panose="020F0502020204030204" pitchFamily="34" charset="0"/>
                <a:cs typeface="Times New Roman" panose="02020603050405020304" pitchFamily="18" charset="0"/>
              </a:rPr>
              <a:t>является акционерное общество, акции которого распределяются только среди его учредителей или иного заранее определенного круга лиц.</a:t>
            </a:r>
          </a:p>
        </p:txBody>
      </p:sp>
    </p:spTree>
    <p:extLst>
      <p:ext uri="{BB962C8B-B14F-4D97-AF65-F5344CB8AC3E}">
        <p14:creationId xmlns:p14="http://schemas.microsoft.com/office/powerpoint/2010/main" val="1546120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6862" y="83970"/>
            <a:ext cx="11324492" cy="6633354"/>
          </a:xfrm>
          <a:prstGeom prst="rect">
            <a:avLst/>
          </a:prstGeom>
        </p:spPr>
        <p:txBody>
          <a:bodyPr wrap="square">
            <a:spAutoFit/>
          </a:bodyPr>
          <a:lstStyle/>
          <a:p>
            <a:pPr indent="450215" algn="just">
              <a:lnSpc>
                <a:spcPct val="150000"/>
              </a:lnSpc>
              <a:spcAft>
                <a:spcPts val="0"/>
              </a:spcAft>
            </a:pPr>
            <a:r>
              <a:rPr lang="ru-RU" sz="2200" b="1" dirty="0">
                <a:effectLst/>
                <a:latin typeface="Times New Roman" panose="02020603050405020304" pitchFamily="18" charset="0"/>
                <a:ea typeface="Calibri" panose="020F0502020204030204" pitchFamily="34" charset="0"/>
                <a:cs typeface="Times New Roman" panose="02020603050405020304" pitchFamily="18" charset="0"/>
              </a:rPr>
              <a:t>При участии в образовании имущества юридического лица его учредители (участники) могут иметь обязательственные права в отношении этого юридического лица либо вещные права на его имущество:</a:t>
            </a:r>
            <a:endParaRPr lang="ru-RU" sz="2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Clr>
                <a:srgbClr val="000000"/>
              </a:buClr>
              <a:buSzPts val="900"/>
              <a:buFont typeface="Arial" panose="020B0604020202020204" pitchFamily="34" charset="0"/>
              <a:buChar char="■"/>
            </a:pPr>
            <a:r>
              <a:rPr lang="ru-RU" sz="22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к юридическим лицам, в отношении которых их участники имеют обязательственные права, относятся хозяйственные товарищества и общества, производственные и потребительские кооперативы;</a:t>
            </a:r>
          </a:p>
          <a:p>
            <a:pPr marL="342900" lvl="0" indent="-342900" algn="just">
              <a:lnSpc>
                <a:spcPct val="150000"/>
              </a:lnSpc>
              <a:spcAft>
                <a:spcPts val="0"/>
              </a:spcAft>
              <a:buClr>
                <a:srgbClr val="000000"/>
              </a:buClr>
              <a:buSzPts val="900"/>
              <a:buFont typeface="Arial" panose="020B0604020202020204" pitchFamily="34" charset="0"/>
              <a:buChar char="■"/>
            </a:pPr>
            <a:r>
              <a:rPr lang="ru-RU" sz="22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к юридическим лицам, на имущество которых их учредители имеют право собственности или иное вещное право, относятся государственные и муниципальные унитарные предприятия, включая дочерние предприятия, а также финансируемые собственником учреждения. Учредители (участники) некоммерческих юридических лиц, например, общественных и религиозных организаций (объединений), благотворитель­ных и иных фондов, объединений юридических лиц (ассоциаций и союзов), не имеют имущественных прав.</a:t>
            </a:r>
          </a:p>
        </p:txBody>
      </p:sp>
    </p:spTree>
    <p:extLst>
      <p:ext uri="{BB962C8B-B14F-4D97-AF65-F5344CB8AC3E}">
        <p14:creationId xmlns:p14="http://schemas.microsoft.com/office/powerpoint/2010/main" val="1448587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645" y="477468"/>
            <a:ext cx="11195539" cy="5429628"/>
          </a:xfrm>
          <a:prstGeom prst="rect">
            <a:avLst/>
          </a:prstGeom>
        </p:spPr>
        <p:txBody>
          <a:bodyPr wrap="square">
            <a:spAutoFit/>
          </a:bodyPr>
          <a:lstStyle/>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Отдельными видами деятельности, перечень которых определен законом, юридическое лицо может заниматься только на основании специального разрешения (лицензии). Право юридического лица осуществлять деятельность, на занятие которой необходимо получение лицензии, возникает с момента получения такой лицензии или в указанный в ней срок и прекращается по истечении срока ее действия, если иное не установлено законом или иными правовыми актами.</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Правоспособность юридического лица возникает в момент его создания, т.е. в момент получения его руководителем свидетельства о регистрации.</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9680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323" y="773723"/>
            <a:ext cx="11019692" cy="4247317"/>
          </a:xfrm>
          <a:prstGeom prst="rect">
            <a:avLst/>
          </a:prstGeom>
        </p:spPr>
        <p:txBody>
          <a:bodyPr wrap="square">
            <a:spAutoFit/>
          </a:bodyPr>
          <a:lstStyle/>
          <a:p>
            <a:pPr indent="450215" algn="just">
              <a:lnSpc>
                <a:spcPct val="150000"/>
              </a:lnSpc>
              <a:spcAft>
                <a:spcPts val="0"/>
              </a:spcAft>
            </a:pPr>
            <a:r>
              <a:rPr lang="ru-RU" sz="3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Любое юридическое лицо действует на основании:</a:t>
            </a:r>
            <a:endParaRPr lang="ru-RU" sz="3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устава;</a:t>
            </a: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либо учредительного договора и устава;</a:t>
            </a:r>
          </a:p>
          <a:p>
            <a:pPr marL="342900" lvl="0" indent="-342900" algn="just">
              <a:lnSpc>
                <a:spcPct val="150000"/>
              </a:lnSpc>
              <a:spcAft>
                <a:spcPts val="0"/>
              </a:spcAft>
              <a:buClr>
                <a:srgbClr val="000000"/>
              </a:buClr>
              <a:buSzPts val="900"/>
              <a:buFont typeface="Arial" panose="020B0604020202020204" pitchFamily="34" charset="0"/>
              <a:buChar char="■"/>
            </a:pPr>
            <a:r>
              <a:rPr lang="ru-RU" sz="3600" u="none" strike="noStrike" spc="15" dirty="0">
                <a:effectLst/>
                <a:latin typeface="Times New Roman" panose="02020603050405020304" pitchFamily="18" charset="0"/>
                <a:ea typeface="Times New Roman" panose="02020603050405020304" pitchFamily="18" charset="0"/>
                <a:cs typeface="Times New Roman" panose="02020603050405020304" pitchFamily="18" charset="0"/>
              </a:rPr>
              <a:t> либо только учредительного договора.</a:t>
            </a:r>
          </a:p>
        </p:txBody>
      </p:sp>
    </p:spTree>
    <p:extLst>
      <p:ext uri="{BB962C8B-B14F-4D97-AF65-F5344CB8AC3E}">
        <p14:creationId xmlns:p14="http://schemas.microsoft.com/office/powerpoint/2010/main" val="29937443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1130</Words>
  <Application>Microsoft Office PowerPoint</Application>
  <PresentationFormat>Широкоэкранный</PresentationFormat>
  <Paragraphs>143</Paragraphs>
  <Slides>30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Марина Коршикова</dc:creator>
  <cp:lastModifiedBy>Марина Коршикова</cp:lastModifiedBy>
  <cp:revision>9</cp:revision>
  <dcterms:created xsi:type="dcterms:W3CDTF">2017-03-27T06:09:44Z</dcterms:created>
  <dcterms:modified xsi:type="dcterms:W3CDTF">2017-03-27T07:55:13Z</dcterms:modified>
</cp:coreProperties>
</file>